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sldIdLst>
    <p:sldId id="256" r:id="rId2"/>
    <p:sldId id="258" r:id="rId3"/>
    <p:sldId id="257" r:id="rId4"/>
    <p:sldId id="265" r:id="rId5"/>
    <p:sldId id="266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60" d="100"/>
          <a:sy n="60" d="100"/>
        </p:scale>
        <p:origin x="78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73C3BD54-29B9-3D42-B178-776ED395AA85}" type="datetimeFigureOut">
              <a:rPr lang="en-US" smtClean="0"/>
              <a:pPr/>
              <a:t>11/1/2022</a:t>
            </a:fld>
            <a:endParaRPr lang="en-US" sz="14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4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3C3BD54-29B9-3D42-B178-776ED395AA8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3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3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3C3BD54-29B9-3D42-B178-776ED395AA8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32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3C3BD54-29B9-3D42-B178-776ED395AA8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3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3C3BD54-29B9-3D42-B178-776ED395AA8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90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9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3C3BD54-29B9-3D42-B178-776ED395AA8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5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8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3C3BD54-29B9-3D42-B178-776ED395AA85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88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6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s de pantalla de Coca Cola - FondosMil">
            <a:extLst>
              <a:ext uri="{FF2B5EF4-FFF2-40B4-BE49-F238E27FC236}">
                <a16:creationId xmlns:a16="http://schemas.microsoft.com/office/drawing/2014/main" id="{2611492E-1AFD-1389-0349-D108F817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2106FD6-CD7D-8182-16DD-C202300CE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0175" y="6015038"/>
            <a:ext cx="1976438" cy="476249"/>
          </a:xfrm>
        </p:spPr>
        <p:txBody>
          <a:bodyPr anchor="ctr">
            <a:normAutofit/>
          </a:bodyPr>
          <a:lstStyle/>
          <a:p>
            <a:r>
              <a:rPr lang="en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3.11.2022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6000B-A45B-25C6-CA05-0CFDCE13DC37}"/>
              </a:ext>
            </a:extLst>
          </p:cNvPr>
          <p:cNvSpPr txBox="1"/>
          <p:nvPr/>
        </p:nvSpPr>
        <p:spPr>
          <a:xfrm>
            <a:off x="9415463" y="4075490"/>
            <a:ext cx="2095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Members:</a:t>
            </a:r>
          </a:p>
          <a:p>
            <a:r>
              <a:rPr lang="en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Yailyn Duarte</a:t>
            </a:r>
          </a:p>
          <a:p>
            <a:r>
              <a:rPr lang="en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Enni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Anjeh</a:t>
            </a:r>
            <a:endParaRPr lang="en-CO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Kemper</a:t>
            </a:r>
            <a:endParaRPr lang="en-CO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O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Andreas Litt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188132-D6A1-B28E-70BD-A4D060280C47}"/>
              </a:ext>
            </a:extLst>
          </p:cNvPr>
          <p:cNvSpPr txBox="1"/>
          <p:nvPr/>
        </p:nvSpPr>
        <p:spPr>
          <a:xfrm>
            <a:off x="166687" y="170240"/>
            <a:ext cx="329088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DHBW Bad Mergentheim</a:t>
            </a:r>
          </a:p>
          <a:p>
            <a:r>
              <a:rPr lang="en-CO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Modul: Marketing </a:t>
            </a:r>
          </a:p>
          <a:p>
            <a:endParaRPr lang="en-CO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80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A04B-8391-477A-DF4A-44DD98E3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A298E-D805-E12D-4106-990DDB5D1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3074" name="Picture 2" descr="COCA COLA - POWERPOINT - Portfolio - Estudio Edison">
            <a:extLst>
              <a:ext uri="{FF2B5EF4-FFF2-40B4-BE49-F238E27FC236}">
                <a16:creationId xmlns:a16="http://schemas.microsoft.com/office/drawing/2014/main" id="{59D856DE-BDD9-3D73-62F0-7DCAF8096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01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 Coca Cola - FondosMil">
            <a:extLst>
              <a:ext uri="{FF2B5EF4-FFF2-40B4-BE49-F238E27FC236}">
                <a16:creationId xmlns:a16="http://schemas.microsoft.com/office/drawing/2014/main" id="{51AC0A8A-6F87-1301-1D1B-6C135E6F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0"/>
            <a:ext cx="12277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76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ED29E-CA2B-4D4D-807D-59F9DCE8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889000" y="1732548"/>
            <a:ext cx="3500828" cy="449178"/>
          </a:xfrm>
        </p:spPr>
        <p:txBody>
          <a:bodyPr>
            <a:noAutofit/>
          </a:bodyPr>
          <a:lstStyle/>
          <a:p>
            <a:r>
              <a:rPr lang="de-DE" sz="2500" dirty="0">
                <a:solidFill>
                  <a:schemeClr val="tx1"/>
                </a:solidFill>
                <a:latin typeface="+mn-lt"/>
              </a:rPr>
              <a:t>Market Segmentation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810CBB-C6EF-4C64-8324-20896A804E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+mj-lt"/>
              </a:rPr>
              <a:t>Segmentation:</a:t>
            </a:r>
          </a:p>
          <a:p>
            <a:pPr marL="0" indent="0">
              <a:buNone/>
            </a:pPr>
            <a:r>
              <a:rPr lang="de-DE" dirty="0">
                <a:latin typeface="+mj-lt"/>
              </a:rPr>
              <a:t>Bases (and Variables) </a:t>
            </a:r>
            <a:r>
              <a:rPr lang="de-DE" dirty="0" err="1">
                <a:latin typeface="+mj-lt"/>
              </a:rPr>
              <a:t>used</a:t>
            </a:r>
            <a:r>
              <a:rPr lang="de-DE" dirty="0">
                <a:latin typeface="+mj-lt"/>
              </a:rPr>
              <a:t> :</a:t>
            </a:r>
          </a:p>
          <a:p>
            <a:r>
              <a:rPr lang="de-DE" dirty="0" err="1">
                <a:latin typeface="+mj-lt"/>
              </a:rPr>
              <a:t>Geography</a:t>
            </a:r>
            <a:r>
              <a:rPr lang="de-DE" dirty="0">
                <a:latin typeface="+mj-lt"/>
              </a:rPr>
              <a:t> (</a:t>
            </a:r>
            <a:r>
              <a:rPr lang="de-DE" dirty="0" err="1">
                <a:latin typeface="+mj-lt"/>
              </a:rPr>
              <a:t>mainly</a:t>
            </a:r>
            <a:r>
              <a:rPr lang="de-DE" dirty="0">
                <a:latin typeface="+mj-lt"/>
              </a:rPr>
              <a:t> Countries)</a:t>
            </a:r>
          </a:p>
          <a:p>
            <a:r>
              <a:rPr lang="de-DE" dirty="0" err="1">
                <a:latin typeface="+mj-lt"/>
              </a:rPr>
              <a:t>Demographics</a:t>
            </a:r>
            <a:r>
              <a:rPr lang="de-DE" dirty="0">
                <a:latin typeface="+mj-lt"/>
              </a:rPr>
              <a:t> (Age)</a:t>
            </a:r>
          </a:p>
          <a:p>
            <a:r>
              <a:rPr lang="de-DE" dirty="0" err="1">
                <a:latin typeface="+mj-lt"/>
              </a:rPr>
              <a:t>Psychographics</a:t>
            </a:r>
            <a:r>
              <a:rPr lang="de-DE" dirty="0">
                <a:latin typeface="+mj-lt"/>
              </a:rPr>
              <a:t> (</a:t>
            </a:r>
            <a:r>
              <a:rPr lang="de-DE" dirty="0" err="1">
                <a:latin typeface="+mj-lt"/>
              </a:rPr>
              <a:t>lifestyle</a:t>
            </a:r>
            <a:r>
              <a:rPr lang="de-DE" dirty="0">
                <a:latin typeface="+mj-lt"/>
              </a:rPr>
              <a:t> : </a:t>
            </a:r>
            <a:r>
              <a:rPr lang="de-DE" dirty="0" err="1">
                <a:latin typeface="+mj-lt"/>
              </a:rPr>
              <a:t>healty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life</a:t>
            </a:r>
            <a:r>
              <a:rPr lang="de-DE" dirty="0">
                <a:latin typeface="+mj-lt"/>
              </a:rPr>
              <a:t> 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diet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coke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)</a:t>
            </a:r>
            <a:endParaRPr lang="de-DE" dirty="0">
              <a:latin typeface="+mj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B678F4-B7AA-4BA0-ACE5-918667B61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728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+mj-lt"/>
              </a:rPr>
              <a:t>Targeting </a:t>
            </a:r>
            <a:r>
              <a:rPr lang="de-DE" dirty="0" err="1">
                <a:latin typeface="+mj-lt"/>
              </a:rPr>
              <a:t>Strategy</a:t>
            </a:r>
            <a:r>
              <a:rPr lang="de-DE" dirty="0">
                <a:latin typeface="+mj-lt"/>
              </a:rPr>
              <a:t> : </a:t>
            </a:r>
          </a:p>
          <a:p>
            <a:r>
              <a:rPr lang="de-DE" dirty="0" err="1">
                <a:latin typeface="+mj-lt"/>
              </a:rPr>
              <a:t>Differentiated</a:t>
            </a:r>
            <a:r>
              <a:rPr lang="de-DE" dirty="0">
                <a:latin typeface="+mj-lt"/>
              </a:rPr>
              <a:t> Targeting </a:t>
            </a:r>
            <a:r>
              <a:rPr lang="de-DE" dirty="0" err="1">
                <a:latin typeface="+mj-lt"/>
              </a:rPr>
              <a:t>Strategy</a:t>
            </a:r>
            <a:r>
              <a:rPr lang="de-DE" dirty="0">
                <a:latin typeface="+mj-lt"/>
              </a:rPr>
              <a:t> </a:t>
            </a:r>
          </a:p>
          <a:p>
            <a:pPr lvl="1"/>
            <a:r>
              <a:rPr lang="de-DE" dirty="0" err="1">
                <a:latin typeface="+mj-lt"/>
              </a:rPr>
              <a:t>Adapt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market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requirements</a:t>
            </a:r>
            <a:r>
              <a:rPr lang="de-DE" dirty="0">
                <a:latin typeface="+mj-lt"/>
              </a:rPr>
              <a:t> (e.g. US-Market : </a:t>
            </a:r>
            <a:r>
              <a:rPr lang="de-DE" dirty="0" err="1">
                <a:latin typeface="+mj-lt"/>
              </a:rPr>
              <a:t>bigger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bottles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because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have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bigger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fridges</a:t>
            </a:r>
            <a:r>
              <a:rPr lang="de-DE" dirty="0">
                <a:latin typeface="+mj-lt"/>
              </a:rPr>
              <a:t>)</a:t>
            </a:r>
          </a:p>
          <a:p>
            <a:pPr lvl="1"/>
            <a:r>
              <a:rPr lang="de-DE" dirty="0" err="1">
                <a:latin typeface="+mj-lt"/>
              </a:rPr>
              <a:t>Adapt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„</a:t>
            </a:r>
            <a:r>
              <a:rPr lang="de-DE" dirty="0" err="1">
                <a:latin typeface="+mj-lt"/>
              </a:rPr>
              <a:t>seasons</a:t>
            </a:r>
            <a:r>
              <a:rPr lang="de-DE" dirty="0">
                <a:latin typeface="+mj-lt"/>
              </a:rPr>
              <a:t>“ (different Marketing </a:t>
            </a:r>
            <a:r>
              <a:rPr lang="de-DE" dirty="0" err="1">
                <a:latin typeface="+mj-lt"/>
              </a:rPr>
              <a:t>around</a:t>
            </a:r>
            <a:r>
              <a:rPr lang="de-DE" dirty="0">
                <a:latin typeface="+mj-lt"/>
              </a:rPr>
              <a:t> Christmas </a:t>
            </a:r>
            <a:r>
              <a:rPr lang="de-DE" dirty="0" err="1">
                <a:latin typeface="+mj-lt"/>
              </a:rPr>
              <a:t>than</a:t>
            </a:r>
            <a:r>
              <a:rPr lang="de-DE" dirty="0">
                <a:latin typeface="+mj-lt"/>
              </a:rPr>
              <a:t> in Summer)</a:t>
            </a:r>
          </a:p>
          <a:p>
            <a:pPr lvl="1"/>
            <a:r>
              <a:rPr lang="de-DE" dirty="0" err="1">
                <a:latin typeface="+mj-lt"/>
              </a:rPr>
              <a:t>some</a:t>
            </a:r>
            <a:r>
              <a:rPr lang="de-DE" dirty="0">
                <a:latin typeface="+mj-lt"/>
              </a:rPr>
              <a:t> material </a:t>
            </a:r>
            <a:r>
              <a:rPr lang="de-DE" dirty="0" err="1">
                <a:latin typeface="+mj-lt"/>
              </a:rPr>
              <a:t>is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used</a:t>
            </a:r>
            <a:r>
              <a:rPr lang="de-DE" dirty="0">
                <a:latin typeface="+mj-lt"/>
              </a:rPr>
              <a:t> all </a:t>
            </a:r>
            <a:r>
              <a:rPr lang="de-DE" dirty="0" err="1">
                <a:latin typeface="+mj-lt"/>
              </a:rPr>
              <a:t>over</a:t>
            </a:r>
            <a:r>
              <a:rPr lang="de-DE" dirty="0">
                <a:latin typeface="+mj-lt"/>
              </a:rPr>
              <a:t> the </a:t>
            </a:r>
            <a:r>
              <a:rPr lang="de-DE" dirty="0" err="1">
                <a:latin typeface="+mj-lt"/>
              </a:rPr>
              <a:t>glob</a:t>
            </a:r>
            <a:r>
              <a:rPr lang="de-DE" dirty="0">
                <a:latin typeface="+mj-lt"/>
              </a:rPr>
              <a:t>/all </a:t>
            </a:r>
            <a:r>
              <a:rPr lang="de-DE">
                <a:latin typeface="+mj-lt"/>
              </a:rPr>
              <a:t>year</a:t>
            </a:r>
            <a:endParaRPr lang="de-DE" dirty="0">
              <a:latin typeface="+mj-lt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D17251-C6AE-4C5E-A2F6-FDF0BA94EA78}"/>
              </a:ext>
            </a:extLst>
          </p:cNvPr>
          <p:cNvSpPr txBox="1"/>
          <p:nvPr/>
        </p:nvSpPr>
        <p:spPr>
          <a:xfrm>
            <a:off x="889000" y="2534653"/>
            <a:ext cx="3362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+mj-lt"/>
              </a:rPr>
              <a:t>Targeted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Segments:</a:t>
            </a:r>
          </a:p>
          <a:p>
            <a:pPr marL="285750" indent="-285750">
              <a:buFontTx/>
              <a:buChar char="-"/>
            </a:pPr>
            <a:r>
              <a:rPr lang="de-DE" dirty="0" err="1">
                <a:solidFill>
                  <a:schemeClr val="bg1"/>
                </a:solidFill>
                <a:latin typeface="+mj-lt"/>
              </a:rPr>
              <a:t>Everyone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, but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mainly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Teenagers 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 err="1">
                <a:solidFill>
                  <a:schemeClr val="bg1"/>
                </a:solidFill>
                <a:latin typeface="+mj-lt"/>
              </a:rPr>
              <a:t>young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adults</a:t>
            </a:r>
            <a:endParaRPr lang="de-DE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+mj-lt"/>
              </a:rPr>
              <a:t>All countries,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except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Cuba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Russia</a:t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North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Corea</a:t>
            </a:r>
            <a:endParaRPr lang="de-DE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173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4FB7A-8C1D-4BD3-A237-A4D2A481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889000" y="1716506"/>
            <a:ext cx="3500828" cy="433136"/>
          </a:xfrm>
        </p:spPr>
        <p:txBody>
          <a:bodyPr>
            <a:noAutofit/>
          </a:bodyPr>
          <a:lstStyle/>
          <a:p>
            <a:r>
              <a:rPr lang="de-DE" sz="2500" dirty="0" err="1">
                <a:solidFill>
                  <a:schemeClr val="tx1"/>
                </a:solidFill>
                <a:latin typeface="+mn-lt"/>
              </a:rPr>
              <a:t>Positioning</a:t>
            </a:r>
            <a:endParaRPr lang="de-DE" sz="25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7DC80B-024D-4F6A-A3C9-C769AF223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5252561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latin typeface="+mj-lt"/>
              </a:rPr>
              <a:t>How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does</a:t>
            </a:r>
            <a:r>
              <a:rPr lang="de-DE" dirty="0">
                <a:latin typeface="+mj-lt"/>
              </a:rPr>
              <a:t> Coca-Cola </a:t>
            </a:r>
            <a:r>
              <a:rPr lang="de-DE" dirty="0" err="1">
                <a:latin typeface="+mj-lt"/>
              </a:rPr>
              <a:t>position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itself</a:t>
            </a:r>
            <a:r>
              <a:rPr lang="de-DE" dirty="0">
                <a:latin typeface="+mj-lt"/>
              </a:rPr>
              <a:t>?</a:t>
            </a:r>
          </a:p>
          <a:p>
            <a:r>
              <a:rPr lang="de-DE" dirty="0">
                <a:latin typeface="+mj-lt"/>
              </a:rPr>
              <a:t>Joy/</a:t>
            </a:r>
            <a:r>
              <a:rPr lang="de-DE" dirty="0" err="1">
                <a:latin typeface="+mj-lt"/>
              </a:rPr>
              <a:t>Happiness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bringing</a:t>
            </a:r>
            <a:r>
              <a:rPr lang="de-DE" dirty="0">
                <a:latin typeface="+mj-lt"/>
              </a:rPr>
              <a:t> 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show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moments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that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everybody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has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experienced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happiness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in (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with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friends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)</a:t>
            </a:r>
          </a:p>
          <a:p>
            <a:r>
              <a:rPr lang="de-DE" dirty="0" err="1">
                <a:latin typeface="+mj-lt"/>
                <a:sym typeface="Wingdings" panose="05000000000000000000" pitchFamily="2" charset="2"/>
              </a:rPr>
              <a:t>Sociable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/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family-friendly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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advertisments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show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group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of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friends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or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happy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family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lang="de-DE" dirty="0">
                <a:latin typeface="+mj-lt"/>
                <a:sym typeface="Wingdings" panose="05000000000000000000" pitchFamily="2" charset="2"/>
              </a:rPr>
              <a:t>More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than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a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drink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/Coca Cola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as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a Lifestyle 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advertise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with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slogans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like „Real Magic“ ;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show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active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people</a:t>
            </a:r>
            <a:endParaRPr lang="de-DE" dirty="0">
              <a:latin typeface="+mj-lt"/>
              <a:sym typeface="Wingdings" panose="05000000000000000000" pitchFamily="2" charset="2"/>
            </a:endParaRPr>
          </a:p>
          <a:p>
            <a:r>
              <a:rPr lang="de-DE" dirty="0">
                <a:latin typeface="+mj-lt"/>
                <a:sym typeface="Wingdings" panose="05000000000000000000" pitchFamily="2" charset="2"/>
              </a:rPr>
              <a:t>Refreshing 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use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the „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ahhh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“-sound </a:t>
            </a:r>
          </a:p>
          <a:p>
            <a:r>
              <a:rPr lang="de-DE" dirty="0">
                <a:latin typeface="+mj-lt"/>
                <a:sym typeface="Wingdings" panose="05000000000000000000" pitchFamily="2" charset="2"/>
              </a:rPr>
              <a:t>High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quality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(relative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to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other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softdrinks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)</a:t>
            </a:r>
          </a:p>
          <a:p>
            <a:r>
              <a:rPr lang="de-DE" dirty="0" err="1">
                <a:latin typeface="+mj-lt"/>
                <a:sym typeface="Wingdings" panose="05000000000000000000" pitchFamily="2" charset="2"/>
              </a:rPr>
              <a:t>Affordable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/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available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</a:p>
          <a:p>
            <a:r>
              <a:rPr lang="de-DE" dirty="0" err="1">
                <a:latin typeface="+mj-lt"/>
                <a:sym typeface="Wingdings" panose="05000000000000000000" pitchFamily="2" charset="2"/>
              </a:rPr>
              <a:t>Socially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progressive 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present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themselves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as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open/inclusive/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integrating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(super bowl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ads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promoting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equality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)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9CD1C5-34B6-4667-BC0B-63EFC0B480DE}"/>
              </a:ext>
            </a:extLst>
          </p:cNvPr>
          <p:cNvSpPr txBox="1"/>
          <p:nvPr/>
        </p:nvSpPr>
        <p:spPr>
          <a:xfrm>
            <a:off x="889000" y="2486526"/>
            <a:ext cx="3500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+mj-lt"/>
              </a:rPr>
              <a:t>Positioning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Variables: </a:t>
            </a:r>
          </a:p>
          <a:p>
            <a:pPr marL="285750" indent="-285750">
              <a:buFontTx/>
              <a:buChar char="-"/>
            </a:pPr>
            <a:r>
              <a:rPr lang="de-DE" dirty="0" err="1">
                <a:solidFill>
                  <a:schemeClr val="bg1"/>
                </a:solidFill>
                <a:latin typeface="+mj-lt"/>
              </a:rPr>
              <a:t>Trustworthiness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+mj-lt"/>
              </a:rPr>
              <a:t>Taste/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quality</a:t>
            </a:r>
            <a:endParaRPr lang="de-DE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de-DE" dirty="0" err="1">
                <a:solidFill>
                  <a:schemeClr val="bg1"/>
                </a:solidFill>
                <a:latin typeface="+mj-lt"/>
              </a:rPr>
              <a:t>Affordability</a:t>
            </a:r>
            <a:endParaRPr lang="de-DE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de-DE" dirty="0" err="1">
                <a:solidFill>
                  <a:schemeClr val="bg1"/>
                </a:solidFill>
                <a:latin typeface="+mj-lt"/>
              </a:rPr>
              <a:t>Availability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de-DE" dirty="0" err="1">
                <a:solidFill>
                  <a:schemeClr val="bg1"/>
                </a:solidFill>
                <a:latin typeface="+mj-lt"/>
              </a:rPr>
              <a:t>Social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progessivism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61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7B38C-8AAF-9E6A-1B7F-1200D3CB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/>
              <a:t>2.0 </a:t>
            </a:r>
            <a:r>
              <a:rPr lang="de-DE" sz="2000" dirty="0" err="1"/>
              <a:t>billion</a:t>
            </a:r>
            <a:r>
              <a:rPr lang="de-DE" sz="2000" dirty="0"/>
              <a:t> </a:t>
            </a:r>
            <a:r>
              <a:rPr lang="de-DE" sz="2000" dirty="0" err="1"/>
              <a:t>products</a:t>
            </a:r>
            <a:r>
              <a:rPr lang="de-DE" sz="2000" dirty="0"/>
              <a:t> </a:t>
            </a:r>
            <a:r>
              <a:rPr lang="de-DE" sz="2000" dirty="0" err="1"/>
              <a:t>every</a:t>
            </a:r>
            <a:r>
              <a:rPr lang="de-DE" sz="2000" dirty="0"/>
              <a:t> </a:t>
            </a:r>
            <a:r>
              <a:rPr lang="de-DE" sz="2000" dirty="0" err="1"/>
              <a:t>day</a:t>
            </a:r>
            <a:r>
              <a:rPr lang="de-DE" sz="2000" dirty="0"/>
              <a:t> 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/>
              <a:t>Global </a:t>
            </a:r>
            <a:r>
              <a:rPr lang="de-DE" sz="2000" dirty="0" err="1"/>
              <a:t>business</a:t>
            </a:r>
            <a:r>
              <a:rPr lang="de-DE" sz="2000" dirty="0"/>
              <a:t> on a </a:t>
            </a:r>
            <a:r>
              <a:rPr lang="de-DE" sz="2000" dirty="0" err="1"/>
              <a:t>local</a:t>
            </a:r>
            <a:r>
              <a:rPr lang="de-DE" sz="2000" dirty="0"/>
              <a:t> </a:t>
            </a:r>
            <a:r>
              <a:rPr lang="de-DE" sz="2000" dirty="0" err="1"/>
              <a:t>scale</a:t>
            </a:r>
            <a:br>
              <a:rPr lang="de-DE" sz="2000" dirty="0"/>
            </a:br>
            <a:r>
              <a:rPr lang="de-DE" sz="2000" dirty="0"/>
              <a:t> </a:t>
            </a:r>
            <a:br>
              <a:rPr lang="de-DE" sz="2000" dirty="0"/>
            </a:br>
            <a:r>
              <a:rPr lang="de-DE" sz="2000" dirty="0" err="1"/>
              <a:t>CocaCola</a:t>
            </a:r>
            <a:r>
              <a:rPr lang="de-DE" sz="2000" dirty="0"/>
              <a:t> </a:t>
            </a:r>
            <a:r>
              <a:rPr lang="de-DE" sz="2000" dirty="0" err="1"/>
              <a:t>sells</a:t>
            </a:r>
            <a:r>
              <a:rPr lang="de-DE" sz="2000" dirty="0"/>
              <a:t> </a:t>
            </a:r>
            <a:r>
              <a:rPr lang="de-DE" sz="2000" dirty="0" err="1"/>
              <a:t>concentrates</a:t>
            </a:r>
            <a:r>
              <a:rPr lang="de-DE" sz="2000" dirty="0"/>
              <a:t> 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 err="1"/>
              <a:t>Botteling</a:t>
            </a:r>
            <a:r>
              <a:rPr lang="de-DE" sz="2000" dirty="0"/>
              <a:t> </a:t>
            </a:r>
            <a:r>
              <a:rPr lang="de-DE" sz="2000" dirty="0" err="1"/>
              <a:t>partners</a:t>
            </a:r>
            <a:r>
              <a:rPr lang="de-DE" sz="2000" dirty="0"/>
              <a:t> </a:t>
            </a:r>
            <a:r>
              <a:rPr lang="de-DE" sz="2000" dirty="0" err="1"/>
              <a:t>manufacture</a:t>
            </a:r>
            <a:r>
              <a:rPr lang="de-DE" sz="2000" dirty="0"/>
              <a:t> and </a:t>
            </a:r>
            <a:r>
              <a:rPr lang="de-DE" sz="2000" dirty="0" err="1"/>
              <a:t>distribute</a:t>
            </a:r>
            <a:r>
              <a:rPr lang="de-DE" sz="2000" dirty="0"/>
              <a:t> 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113FD05-8935-C69D-2088-D4CE0F0B0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931" y="803275"/>
            <a:ext cx="5712076" cy="524827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D8A31C-808F-CDDE-6E57-2E340C420438}"/>
              </a:ext>
            </a:extLst>
          </p:cNvPr>
          <p:cNvSpPr txBox="1"/>
          <p:nvPr/>
        </p:nvSpPr>
        <p:spPr>
          <a:xfrm>
            <a:off x="1470581" y="1743958"/>
            <a:ext cx="252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Place - Distribution</a:t>
            </a:r>
            <a:r>
              <a:rPr lang="de-DE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67403B-5460-D2D4-8D6D-E81057AE5C94}"/>
              </a:ext>
            </a:extLst>
          </p:cNvPr>
          <p:cNvSpPr txBox="1"/>
          <p:nvPr/>
        </p:nvSpPr>
        <p:spPr>
          <a:xfrm>
            <a:off x="1765323" y="5703216"/>
            <a:ext cx="2816103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 err="1"/>
              <a:t>Why</a:t>
            </a:r>
            <a:r>
              <a:rPr lang="de-DE" sz="1600" dirty="0"/>
              <a:t>? </a:t>
            </a:r>
          </a:p>
          <a:p>
            <a:r>
              <a:rPr lang="de-DE" sz="1600" dirty="0" err="1"/>
              <a:t>Product</a:t>
            </a:r>
            <a:r>
              <a:rPr lang="de-DE" sz="1600" dirty="0"/>
              <a:t> </a:t>
            </a:r>
            <a:r>
              <a:rPr lang="de-DE" sz="1600" dirty="0" err="1"/>
              <a:t>does</a:t>
            </a:r>
            <a:r>
              <a:rPr lang="de-DE" sz="1600" dirty="0"/>
              <a:t> not </a:t>
            </a:r>
            <a:r>
              <a:rPr lang="de-DE" sz="1600" dirty="0" err="1"/>
              <a:t>travel</a:t>
            </a:r>
            <a:r>
              <a:rPr lang="de-DE" sz="1600" dirty="0"/>
              <a:t> </a:t>
            </a:r>
            <a:r>
              <a:rPr lang="de-DE" sz="1600" dirty="0" err="1"/>
              <a:t>far</a:t>
            </a:r>
            <a:r>
              <a:rPr lang="de-DE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8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10-31 at 18.56.37 (1)">
            <a:hlinkClick r:id="" action="ppaction://media"/>
            <a:extLst>
              <a:ext uri="{FF2B5EF4-FFF2-40B4-BE49-F238E27FC236}">
                <a16:creationId xmlns:a16="http://schemas.microsoft.com/office/drawing/2014/main" id="{B8290F83-8751-0758-113A-287208234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118" y="337820"/>
            <a:ext cx="10921095" cy="61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hatsApp Video 2022-10-31 at 18.56.46">
            <a:hlinkClick r:id="" action="ppaction://media"/>
            <a:extLst>
              <a:ext uri="{FF2B5EF4-FFF2-40B4-BE49-F238E27FC236}">
                <a16:creationId xmlns:a16="http://schemas.microsoft.com/office/drawing/2014/main" id="{57BAC939-DB1C-B87C-B9B5-93DC6932A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716" y="220782"/>
            <a:ext cx="10890568" cy="61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{CE5A7D9F-3BB8-2F48-A937-1D79544599CF}tf16401369</Template>
  <TotalTime>0</TotalTime>
  <Words>265</Words>
  <Application>Microsoft Office PowerPoint</Application>
  <PresentationFormat>Breitbild</PresentationFormat>
  <Paragraphs>41</Paragraphs>
  <Slides>8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 Light</vt:lpstr>
      <vt:lpstr>Rockwell</vt:lpstr>
      <vt:lpstr>Wingdings</vt:lpstr>
      <vt:lpstr>Atlas</vt:lpstr>
      <vt:lpstr>PowerPoint-Präsentation</vt:lpstr>
      <vt:lpstr>PowerPoint-Präsentation</vt:lpstr>
      <vt:lpstr>PowerPoint-Präsentation</vt:lpstr>
      <vt:lpstr>Market Segmentation</vt:lpstr>
      <vt:lpstr>Positioning</vt:lpstr>
      <vt:lpstr>2.0 billion products every day   Global business on a local scale   CocaCola sells concentrates   Botteling partners manufacture and distribute 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Yailyn Duarte</dc:creator>
  <cp:lastModifiedBy>Andreas Litt</cp:lastModifiedBy>
  <cp:revision>9</cp:revision>
  <dcterms:created xsi:type="dcterms:W3CDTF">2022-10-30T17:35:54Z</dcterms:created>
  <dcterms:modified xsi:type="dcterms:W3CDTF">2022-11-01T14:41:58Z</dcterms:modified>
</cp:coreProperties>
</file>